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76" r:id="rId2"/>
    <p:sldId id="268" r:id="rId3"/>
    <p:sldId id="271" r:id="rId4"/>
    <p:sldId id="280" r:id="rId5"/>
    <p:sldId id="283" r:id="rId6"/>
    <p:sldId id="282" r:id="rId7"/>
    <p:sldId id="278" r:id="rId8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9900"/>
    <a:srgbClr val="33CC33"/>
    <a:srgbClr val="000000"/>
    <a:srgbClr val="FFFFFF"/>
    <a:srgbClr val="11111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9" autoAdjust="0"/>
    <p:restoredTop sz="94722" autoAdjust="0"/>
  </p:normalViewPr>
  <p:slideViewPr>
    <p:cSldViewPr>
      <p:cViewPr varScale="1">
        <p:scale>
          <a:sx n="96" d="100"/>
          <a:sy n="96" d="100"/>
        </p:scale>
        <p:origin x="129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E226D212-7AC7-42D6-AEB5-2128EE88D8FC}" type="datetimeFigureOut">
              <a:rPr lang="ja-JP" altLang="en-US"/>
              <a:pPr>
                <a:defRPr/>
              </a:pPr>
              <a:t>2016/11/22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24CFF6-66ED-4A0F-B8DC-ED107DF091C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752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C7EE87A6-DDF9-480C-8F82-7C662536981C}" type="datetimeFigureOut">
              <a:rPr lang="ja-JP" altLang="en-US"/>
              <a:pPr>
                <a:defRPr/>
              </a:pPr>
              <a:t>2016/11/22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dirty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F5F31D-BCEB-4B17-A85C-C9A3ECB9528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5297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0C60-6485-4D32-A0E1-CE3DBDF97C70}" type="datetimeFigureOut">
              <a:rPr lang="ja-JP" altLang="en-US"/>
              <a:pPr>
                <a:defRPr/>
              </a:pPr>
              <a:t>2016/11/22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7EC21-D927-43BE-B4CA-22074D12588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586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4F1D-5D4D-44B7-BB31-2DBEA881E2AE}" type="datetimeFigureOut">
              <a:rPr lang="ja-JP" altLang="en-US"/>
              <a:pPr>
                <a:defRPr/>
              </a:pPr>
              <a:t>2016/11/22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D7D79-E41B-46DD-9DD7-549A1DABDE4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735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95EE-A459-4B42-820A-E607E66694F3}" type="datetimeFigureOut">
              <a:rPr lang="ja-JP" altLang="en-US"/>
              <a:pPr>
                <a:defRPr/>
              </a:pPr>
              <a:t>2016/11/22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D32CE-1070-45F0-B4DF-5C44908331A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407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ED237-4339-4810-809E-85C6CC2B67CA}" type="datetimeFigureOut">
              <a:rPr lang="ja-JP" altLang="en-US"/>
              <a:pPr>
                <a:defRPr/>
              </a:pPr>
              <a:t>2016/11/22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4DD72-2391-445B-8B5C-D9012C9531E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783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40728-FF69-4E71-8050-ED781C5DD1A8}" type="datetimeFigureOut">
              <a:rPr lang="ja-JP" altLang="en-US"/>
              <a:pPr>
                <a:defRPr/>
              </a:pPr>
              <a:t>2016/11/22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9D039-2F33-40D2-828A-C9447DD1A09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685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0CD8-F80B-457C-8961-4452002FBA5F}" type="datetimeFigureOut">
              <a:rPr lang="ja-JP" altLang="en-US"/>
              <a:pPr>
                <a:defRPr/>
              </a:pPr>
              <a:t>2016/11/22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49EE3-EDAD-4206-9B40-E699B546E22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196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24463-F816-4C9B-9821-2EF08A5DD125}" type="datetimeFigureOut">
              <a:rPr lang="ja-JP" altLang="en-US"/>
              <a:pPr>
                <a:defRPr/>
              </a:pPr>
              <a:t>2016/11/22</a:t>
            </a:fld>
            <a:endParaRPr lang="ja-JP" altLang="en-US" dirty="0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19F98-49AB-4558-B902-DCE667E5518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464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09E08-AC4C-4433-B940-B38606730A71}" type="datetimeFigureOut">
              <a:rPr lang="ja-JP" altLang="en-US"/>
              <a:pPr>
                <a:defRPr/>
              </a:pPr>
              <a:t>2016/11/22</a:t>
            </a:fld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BB7C5-8559-4052-A221-C326995773F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096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CA22-47E0-4451-8009-C00924DC0E19}" type="datetimeFigureOut">
              <a:rPr lang="ja-JP" altLang="en-US"/>
              <a:pPr>
                <a:defRPr/>
              </a:pPr>
              <a:t>2016/11/22</a:t>
            </a:fld>
            <a:endParaRPr lang="ja-JP" altLang="en-US" dirty="0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295A5-7F13-4B36-B5F6-18424997177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241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5DD02-B219-4736-90C0-47DCAF3FEBA5}" type="datetimeFigureOut">
              <a:rPr lang="ja-JP" altLang="en-US"/>
              <a:pPr>
                <a:defRPr/>
              </a:pPr>
              <a:t>2016/11/22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43994-62A0-4BE6-BDC4-F445BD33340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4293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4E495-7F9B-48D6-A1E2-BCE1A600A08C}" type="datetimeFigureOut">
              <a:rPr lang="ja-JP" altLang="en-US"/>
              <a:pPr>
                <a:defRPr/>
              </a:pPr>
              <a:t>2016/11/22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40A44-3FFF-4941-A817-FC76407AA36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999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ABBAE74E-DC01-44BB-94AA-58EE32EE7ED4}" type="datetimeFigureOut">
              <a:rPr lang="ja-JP" altLang="en-US"/>
              <a:pPr>
                <a:defRPr/>
              </a:pPr>
              <a:t>2016/11/22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2544F11-6BE9-4F5F-A91F-BC113471EFCF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_____Microsoft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395538"/>
            <a:ext cx="78486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83569" y="1139826"/>
            <a:ext cx="9144000" cy="72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ja-JP" sz="3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Отбойный молоток</a:t>
            </a:r>
            <a:endParaRPr lang="en-US" altLang="ja-JP" sz="3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2481263" y="1847850"/>
            <a:ext cx="4178300" cy="719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H65SB3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0" y="765175"/>
            <a:ext cx="9144000" cy="14287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058" name="タイトル 1"/>
          <p:cNvSpPr txBox="1">
            <a:spLocks/>
          </p:cNvSpPr>
          <p:nvPr/>
        </p:nvSpPr>
        <p:spPr bwMode="auto">
          <a:xfrm>
            <a:off x="7791450" y="115888"/>
            <a:ext cx="1208088" cy="2571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765175"/>
            <a:ext cx="9144000" cy="14287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79388" y="115888"/>
            <a:ext cx="8351837" cy="7207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ja-JP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Описание продукта и позиционирование</a:t>
            </a:r>
            <a:endParaRPr lang="en-US" altLang="ja-JP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395288" y="1412875"/>
            <a:ext cx="8307387" cy="1152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ja-JP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модель </a:t>
            </a:r>
            <a:r>
              <a:rPr lang="en-US" altLang="ja-JP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H65SB3</a:t>
            </a:r>
            <a:r>
              <a:rPr lang="ru-RU" altLang="ja-JP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разрабатывалась как замена </a:t>
            </a:r>
            <a:r>
              <a:rPr lang="en-US" altLang="ja-JP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H65SB2, </a:t>
            </a:r>
            <a:r>
              <a:rPr lang="ru-RU" altLang="ja-JP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тем, чтобы увеличить продажи и долю рынка в сегменте отбойных молотков.</a:t>
            </a:r>
            <a:endParaRPr lang="en-US" altLang="ja-JP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1520" y="2375882"/>
            <a:ext cx="453650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altLang="ja-JP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Позиционирование</a:t>
            </a:r>
            <a:endParaRPr lang="en-US" altLang="ja-JP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pic>
        <p:nvPicPr>
          <p:cNvPr id="308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825750"/>
            <a:ext cx="8513762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60725"/>
            <a:ext cx="6477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0" y="765175"/>
            <a:ext cx="9144000" cy="14287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79388" y="115888"/>
            <a:ext cx="8351837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ja-JP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Аргументация продаж</a:t>
            </a:r>
            <a:endParaRPr lang="en-US" altLang="ja-JP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1052736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ja-JP"/>
            </a:defPPr>
            <a:lvl1pPr>
              <a:defRPr sz="1600" b="1" i="1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b="1">
                <a:latin typeface="Arial" charset="0"/>
              </a:defRPr>
            </a:lvl2pPr>
            <a:lvl3pPr marL="1143000" indent="-228600">
              <a:defRPr b="1">
                <a:latin typeface="Arial" charset="0"/>
              </a:defRPr>
            </a:lvl3pPr>
            <a:lvl4pPr marL="1600200" indent="-228600">
              <a:defRPr b="1">
                <a:latin typeface="Arial" charset="0"/>
              </a:defRPr>
            </a:lvl4pPr>
            <a:lvl5pPr marL="2057400" indent="-22860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pPr>
              <a:defRPr/>
            </a:pPr>
            <a:r>
              <a:rPr lang="ru-RU" altLang="ja-JP" sz="2400" i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Лучшая в своем классе производительность</a:t>
            </a:r>
            <a:endParaRPr lang="en-US" altLang="ja-JP" sz="2400" i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ja-JP" altLang="en-US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・</a:t>
            </a:r>
            <a:r>
              <a:rPr lang="ru-RU" altLang="ja-JP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примерно на </a:t>
            </a:r>
            <a:r>
              <a:rPr lang="en-US" altLang="ja-JP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7 – 18% </a:t>
            </a:r>
            <a:r>
              <a:rPr lang="ru-RU" altLang="ja-JP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выше чем конкуренты</a:t>
            </a:r>
            <a:endParaRPr lang="en-US" altLang="ja-JP" i="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7" r="636" b="14412"/>
          <a:stretch>
            <a:fillRect/>
          </a:stretch>
        </p:blipFill>
        <p:spPr bwMode="auto">
          <a:xfrm>
            <a:off x="3357563" y="5860416"/>
            <a:ext cx="1371600" cy="382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105" name="グループ化 3"/>
          <p:cNvGrpSpPr>
            <a:grpSpLocks/>
          </p:cNvGrpSpPr>
          <p:nvPr/>
        </p:nvGrpSpPr>
        <p:grpSpPr bwMode="auto">
          <a:xfrm>
            <a:off x="6227763" y="5249863"/>
            <a:ext cx="2714625" cy="1492250"/>
            <a:chOff x="5822950" y="5289659"/>
            <a:chExt cx="2714575" cy="1492141"/>
          </a:xfrm>
        </p:grpSpPr>
        <p:pic>
          <p:nvPicPr>
            <p:cNvPr id="4131" name="図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950" y="5305425"/>
              <a:ext cx="1352550" cy="14763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32" name="Line 1090"/>
            <p:cNvSpPr>
              <a:spLocks noChangeShapeType="1"/>
            </p:cNvSpPr>
            <p:nvPr/>
          </p:nvSpPr>
          <p:spPr bwMode="auto">
            <a:xfrm flipV="1">
              <a:off x="6718300" y="5410200"/>
              <a:ext cx="628650" cy="200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テキスト ボックス 130"/>
            <p:cNvSpPr txBox="1"/>
            <p:nvPr/>
          </p:nvSpPr>
          <p:spPr>
            <a:xfrm>
              <a:off x="7289773" y="5289659"/>
              <a:ext cx="1190603" cy="22699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18000" rIns="0" bIns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00"/>
                </a:lnSpc>
                <a:defRPr/>
              </a:pPr>
              <a:r>
                <a:rPr lang="en-US" altLang="ja-JP" sz="900" dirty="0" smtClean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ＭＳ ゴシック" pitchFamily="49" charset="-128"/>
                </a:rPr>
                <a:t>Inner</a:t>
              </a:r>
              <a:r>
                <a:rPr lang="ja-JP" altLang="en-US" sz="900" dirty="0" smtClean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ＭＳ ゴシック" pitchFamily="49" charset="-128"/>
                </a:rPr>
                <a:t>：</a:t>
              </a:r>
              <a:r>
                <a:rPr lang="en-US" altLang="ja-JP" sz="900" dirty="0" smtClean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ＭＳ ゴシック" pitchFamily="49" charset="-128"/>
                </a:rPr>
                <a:t>Resin</a:t>
              </a:r>
              <a:endParaRPr lang="ja-JP" altLang="en-US" sz="900" dirty="0">
                <a:solidFill>
                  <a:sysClr val="windowText" lastClr="000000"/>
                </a:solidFill>
                <a:latin typeface="Arial Black" panose="020B0A04020102020204" pitchFamily="34" charset="0"/>
                <a:ea typeface="ＭＳ ゴシック" pitchFamily="49" charset="-128"/>
              </a:endParaRPr>
            </a:p>
          </p:txBody>
        </p:sp>
        <p:sp>
          <p:nvSpPr>
            <p:cNvPr id="4134" name="Line 1090"/>
            <p:cNvSpPr>
              <a:spLocks noChangeShapeType="1"/>
            </p:cNvSpPr>
            <p:nvPr/>
          </p:nvSpPr>
          <p:spPr bwMode="auto">
            <a:xfrm>
              <a:off x="6861175" y="5857875"/>
              <a:ext cx="533400" cy="276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テキスト ボックス 132"/>
            <p:cNvSpPr txBox="1"/>
            <p:nvPr/>
          </p:nvSpPr>
          <p:spPr>
            <a:xfrm>
              <a:off x="7289773" y="5932549"/>
              <a:ext cx="1190603" cy="27938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18000" rIns="0" bIns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00"/>
                </a:lnSpc>
                <a:defRPr/>
              </a:pPr>
              <a:r>
                <a:rPr lang="en-US" altLang="ja-JP" sz="900" dirty="0" smtClean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ＭＳ ゴシック" pitchFamily="49" charset="-128"/>
                </a:rPr>
                <a:t>Outer</a:t>
              </a:r>
              <a:r>
                <a:rPr lang="ja-JP" altLang="en-US" sz="900" dirty="0" smtClean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ＭＳ ゴシック" pitchFamily="49" charset="-128"/>
                </a:rPr>
                <a:t>：</a:t>
              </a:r>
              <a:r>
                <a:rPr lang="en-US" altLang="ja-JP" sz="900" dirty="0" smtClean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ＭＳ ゴシック" pitchFamily="49" charset="-128"/>
                </a:rPr>
                <a:t>Aluminum</a:t>
              </a:r>
              <a:endParaRPr lang="ja-JP" altLang="en-US" sz="900" dirty="0">
                <a:solidFill>
                  <a:sysClr val="windowText" lastClr="000000"/>
                </a:solidFill>
                <a:latin typeface="Arial Black" panose="020B0A04020102020204" pitchFamily="34" charset="0"/>
                <a:ea typeface="ＭＳ ゴシック" pitchFamily="49" charset="-128"/>
              </a:endParaRPr>
            </a:p>
          </p:txBody>
        </p:sp>
        <p:sp>
          <p:nvSpPr>
            <p:cNvPr id="4136" name="Line 1090"/>
            <p:cNvSpPr>
              <a:spLocks noChangeShapeType="1"/>
            </p:cNvSpPr>
            <p:nvPr/>
          </p:nvSpPr>
          <p:spPr bwMode="auto">
            <a:xfrm>
              <a:off x="6518275" y="6200775"/>
              <a:ext cx="828675" cy="428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テキスト ボックス 132"/>
            <p:cNvSpPr txBox="1"/>
            <p:nvPr/>
          </p:nvSpPr>
          <p:spPr>
            <a:xfrm>
              <a:off x="7346922" y="6489721"/>
              <a:ext cx="1190603" cy="27938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18000" rIns="0" bIns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00"/>
                </a:lnSpc>
                <a:defRPr/>
              </a:pPr>
              <a:r>
                <a:rPr lang="en-US" altLang="ja-JP" sz="900" dirty="0" smtClean="0">
                  <a:solidFill>
                    <a:sysClr val="windowText" lastClr="000000"/>
                  </a:solidFill>
                  <a:latin typeface="Arial Black" panose="020B0A04020102020204" pitchFamily="34" charset="0"/>
                  <a:ea typeface="ＭＳ ゴシック" pitchFamily="49" charset="-128"/>
                </a:rPr>
                <a:t>Motor</a:t>
              </a:r>
              <a:endParaRPr lang="ja-JP" altLang="en-US" sz="900" dirty="0">
                <a:solidFill>
                  <a:sysClr val="windowText" lastClr="000000"/>
                </a:solidFill>
                <a:latin typeface="Arial Black" panose="020B0A04020102020204" pitchFamily="34" charset="0"/>
                <a:ea typeface="ＭＳ ゴシック" pitchFamily="49" charset="-128"/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107504" y="1700808"/>
            <a:ext cx="878497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>
              <a:defRPr sz="1600" b="1" i="1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b="1">
                <a:latin typeface="Arial" charset="0"/>
              </a:defRPr>
            </a:lvl2pPr>
            <a:lvl3pPr marL="1143000" indent="-228600">
              <a:defRPr b="1">
                <a:latin typeface="Arial" charset="0"/>
              </a:defRPr>
            </a:lvl3pPr>
            <a:lvl4pPr marL="1600200" indent="-228600">
              <a:defRPr b="1">
                <a:latin typeface="Arial" charset="0"/>
              </a:defRPr>
            </a:lvl4pPr>
            <a:lvl5pPr marL="2057400" indent="-22860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pPr>
              <a:defRPr/>
            </a:pPr>
            <a:r>
              <a:rPr lang="ru-RU" altLang="ja-JP" sz="2200" i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Н</a:t>
            </a:r>
            <a:r>
              <a:rPr lang="ru-RU" altLang="ja-JP" sz="2200" i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иже вибрация благодаря уникальной защитной рукоятке</a:t>
            </a:r>
            <a:endParaRPr lang="en-US" altLang="ja-JP" sz="2200" i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ja-JP" altLang="en-US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・</a:t>
            </a:r>
            <a:r>
              <a:rPr lang="en-US" altLang="ja-JP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H65SB3</a:t>
            </a:r>
            <a:r>
              <a:rPr lang="en-US" altLang="ja-JP" i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US" altLang="ja-JP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: 15.5m/s</a:t>
            </a:r>
            <a:r>
              <a:rPr lang="en-US" altLang="ja-JP" i="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en-US" altLang="ja-JP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7504" y="2319844"/>
            <a:ext cx="87849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>
              <a:defRPr sz="1600" b="1" i="1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b="1">
                <a:latin typeface="Arial" charset="0"/>
              </a:defRPr>
            </a:lvl2pPr>
            <a:lvl3pPr marL="1143000" indent="-228600">
              <a:defRPr b="1">
                <a:latin typeface="Arial" charset="0"/>
              </a:defRPr>
            </a:lvl3pPr>
            <a:lvl4pPr marL="1600200" indent="-228600">
              <a:defRPr b="1">
                <a:latin typeface="Arial" charset="0"/>
              </a:defRPr>
            </a:lvl4pPr>
            <a:lvl5pPr marL="2057400" indent="-22860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pPr>
              <a:defRPr/>
            </a:pPr>
            <a:r>
              <a:rPr lang="ru-RU" altLang="ja-JP" sz="2200" i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Большой выключатель с возможностью фиксации</a:t>
            </a:r>
            <a:endParaRPr lang="en-US" altLang="ja-JP" sz="2200" i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ja-JP" altLang="en-US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・</a:t>
            </a:r>
            <a:r>
              <a:rPr lang="ru-RU" altLang="ja-JP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удобство в работе</a:t>
            </a:r>
            <a:endParaRPr lang="en-US" altLang="ja-JP" i="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ja-JP" altLang="en-US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・</a:t>
            </a:r>
            <a:r>
              <a:rPr lang="ru-RU" altLang="ja-JP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фиксация кнопки позволяет работать долгое время</a:t>
            </a:r>
            <a:endParaRPr lang="en-US" altLang="ja-JP" i="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142"/>
          <p:cNvSpPr txBox="1"/>
          <p:nvPr/>
        </p:nvSpPr>
        <p:spPr bwMode="auto">
          <a:xfrm>
            <a:off x="3367088" y="3681413"/>
            <a:ext cx="1152525" cy="6873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1800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  <a:defRPr/>
            </a:pPr>
            <a:r>
              <a:rPr lang="en-US" altLang="ja-JP" sz="900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ＭＳ ゴシック" pitchFamily="49" charset="-128"/>
                <a:cs typeface="Arial" panose="020B0604020202020204" pitchFamily="34" charset="0"/>
              </a:rPr>
              <a:t>On-Lock button</a:t>
            </a:r>
          </a:p>
          <a:p>
            <a:pPr>
              <a:lnSpc>
                <a:spcPts val="1100"/>
              </a:lnSpc>
              <a:defRPr/>
            </a:pPr>
            <a:r>
              <a:rPr lang="en-US" altLang="ja-JP" sz="900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ＭＳ ゴシック" pitchFamily="49" charset="-128"/>
                <a:cs typeface="Arial" panose="020B0604020202020204" pitchFamily="34" charset="0"/>
              </a:rPr>
              <a:t>(on Handle)</a:t>
            </a:r>
            <a:endParaRPr lang="ja-JP" altLang="en-US" sz="900" dirty="0">
              <a:solidFill>
                <a:sysClr val="windowText" lastClr="000000"/>
              </a:solidFill>
              <a:latin typeface="Arial Black" panose="020B0A040201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sp>
        <p:nvSpPr>
          <p:cNvPr id="4109" name="Line 1090"/>
          <p:cNvSpPr>
            <a:spLocks noChangeShapeType="1"/>
          </p:cNvSpPr>
          <p:nvPr/>
        </p:nvSpPr>
        <p:spPr bwMode="auto">
          <a:xfrm flipH="1">
            <a:off x="4376738" y="3471863"/>
            <a:ext cx="819150" cy="419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テキスト ボックス 144"/>
          <p:cNvSpPr txBox="1"/>
          <p:nvPr/>
        </p:nvSpPr>
        <p:spPr bwMode="auto">
          <a:xfrm>
            <a:off x="3995738" y="4297363"/>
            <a:ext cx="785812" cy="5000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1800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altLang="ja-JP" sz="900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ＭＳ ゴシック" pitchFamily="49" charset="-128"/>
              </a:rPr>
              <a:t>Switch lever</a:t>
            </a:r>
          </a:p>
          <a:p>
            <a:pPr>
              <a:lnSpc>
                <a:spcPts val="1000"/>
              </a:lnSpc>
              <a:defRPr/>
            </a:pPr>
            <a:r>
              <a:rPr lang="en-US" altLang="ja-JP" sz="900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ＭＳ ゴシック" pitchFamily="49" charset="-128"/>
              </a:rPr>
              <a:t>(88mm)</a:t>
            </a:r>
            <a:endParaRPr lang="ja-JP" altLang="en-US" sz="900" dirty="0">
              <a:solidFill>
                <a:sysClr val="windowText" lastClr="000000"/>
              </a:solidFill>
              <a:latin typeface="Arial Black" panose="020B0A04020102020204" pitchFamily="34" charset="0"/>
              <a:ea typeface="ＭＳ ゴシック" pitchFamily="49" charset="-128"/>
            </a:endParaRPr>
          </a:p>
        </p:txBody>
      </p:sp>
      <p:sp>
        <p:nvSpPr>
          <p:cNvPr id="4111" name="Line 1090"/>
          <p:cNvSpPr>
            <a:spLocks noChangeShapeType="1"/>
          </p:cNvSpPr>
          <p:nvPr/>
        </p:nvSpPr>
        <p:spPr bwMode="auto">
          <a:xfrm flipH="1">
            <a:off x="4492625" y="3910013"/>
            <a:ext cx="627063" cy="4540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テキスト ボックス 146"/>
          <p:cNvSpPr txBox="1"/>
          <p:nvPr/>
        </p:nvSpPr>
        <p:spPr bwMode="auto">
          <a:xfrm>
            <a:off x="3367088" y="4891088"/>
            <a:ext cx="1352550" cy="3127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1800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  <a:defRPr/>
            </a:pPr>
            <a:r>
              <a:rPr lang="en-US" altLang="ja-JP" sz="9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ＭＳ ゴシック" pitchFamily="49" charset="-128"/>
              </a:rPr>
              <a:t>H65SB3/SD3(New)</a:t>
            </a:r>
            <a:endParaRPr lang="ja-JP" altLang="en-US" sz="900" b="1" dirty="0">
              <a:solidFill>
                <a:sysClr val="windowText" lastClr="000000"/>
              </a:solidFill>
              <a:latin typeface="Arial Black" panose="020B0A04020102020204" pitchFamily="34" charset="0"/>
              <a:ea typeface="ＭＳ ゴシック" pitchFamily="49" charset="-128"/>
            </a:endParaRP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3300413" y="3224213"/>
            <a:ext cx="2400300" cy="1981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9" name="テキスト ボックス 148"/>
          <p:cNvSpPr txBox="1"/>
          <p:nvPr/>
        </p:nvSpPr>
        <p:spPr bwMode="auto">
          <a:xfrm>
            <a:off x="346075" y="3724275"/>
            <a:ext cx="1143000" cy="4048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1800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altLang="ja-JP" sz="900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ＭＳ ゴシック" pitchFamily="49" charset="-128"/>
              </a:rPr>
              <a:t>On-Lock button</a:t>
            </a:r>
            <a:endParaRPr lang="en-US" altLang="ja-JP" sz="900" dirty="0">
              <a:solidFill>
                <a:sysClr val="windowText" lastClr="000000"/>
              </a:solidFill>
              <a:latin typeface="Arial Black" panose="020B0A04020102020204" pitchFamily="34" charset="0"/>
              <a:ea typeface="ＭＳ ゴシック" pitchFamily="49" charset="-128"/>
            </a:endParaRPr>
          </a:p>
          <a:p>
            <a:pPr>
              <a:lnSpc>
                <a:spcPts val="1100"/>
              </a:lnSpc>
              <a:defRPr/>
            </a:pPr>
            <a:r>
              <a:rPr lang="en-US" altLang="ja-JP" sz="900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ＭＳ ゴシック" pitchFamily="49" charset="-128"/>
              </a:rPr>
              <a:t>(on Switch lever)</a:t>
            </a:r>
            <a:endParaRPr lang="ja-JP" altLang="en-US" sz="900" dirty="0">
              <a:solidFill>
                <a:sysClr val="windowText" lastClr="000000"/>
              </a:solidFill>
              <a:latin typeface="Arial Black" panose="020B0A04020102020204" pitchFamily="34" charset="0"/>
              <a:ea typeface="ＭＳ ゴシック" pitchFamily="49" charset="-128"/>
            </a:endParaRPr>
          </a:p>
        </p:txBody>
      </p:sp>
      <p:sp>
        <p:nvSpPr>
          <p:cNvPr id="50" name="テキスト ボックス 149"/>
          <p:cNvSpPr txBox="1"/>
          <p:nvPr/>
        </p:nvSpPr>
        <p:spPr bwMode="auto">
          <a:xfrm>
            <a:off x="317500" y="4333875"/>
            <a:ext cx="941388" cy="4524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1800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altLang="ja-JP" sz="900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ＭＳ ゴシック" pitchFamily="49" charset="-128"/>
              </a:rPr>
              <a:t>Switch lever</a:t>
            </a:r>
            <a:endParaRPr lang="en-US" altLang="ja-JP" sz="900" dirty="0">
              <a:solidFill>
                <a:sysClr val="windowText" lastClr="000000"/>
              </a:solidFill>
              <a:latin typeface="Arial Black" panose="020B0A04020102020204" pitchFamily="34" charset="0"/>
              <a:ea typeface="ＭＳ ゴシック" pitchFamily="49" charset="-128"/>
            </a:endParaRPr>
          </a:p>
          <a:p>
            <a:pPr>
              <a:lnSpc>
                <a:spcPts val="1100"/>
              </a:lnSpc>
              <a:defRPr/>
            </a:pPr>
            <a:r>
              <a:rPr lang="en-US" altLang="ja-JP" sz="900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ＭＳ ゴシック" pitchFamily="49" charset="-128"/>
              </a:rPr>
              <a:t>(58mm)</a:t>
            </a:r>
            <a:endParaRPr lang="ja-JP" altLang="en-US" sz="900" dirty="0">
              <a:solidFill>
                <a:sysClr val="windowText" lastClr="000000"/>
              </a:solidFill>
              <a:latin typeface="Arial Black" panose="020B0A04020102020204" pitchFamily="34" charset="0"/>
              <a:ea typeface="ＭＳ ゴシック" pitchFamily="49" charset="-128"/>
            </a:endParaRPr>
          </a:p>
        </p:txBody>
      </p:sp>
      <p:sp>
        <p:nvSpPr>
          <p:cNvPr id="51" name="テキスト ボックス 150"/>
          <p:cNvSpPr txBox="1"/>
          <p:nvPr/>
        </p:nvSpPr>
        <p:spPr bwMode="auto">
          <a:xfrm>
            <a:off x="317500" y="4891088"/>
            <a:ext cx="1390650" cy="3127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1800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  <a:defRPr/>
            </a:pPr>
            <a:r>
              <a:rPr lang="en-US" altLang="ja-JP" sz="900" dirty="0" smtClean="0">
                <a:solidFill>
                  <a:sysClr val="windowText" lastClr="000000"/>
                </a:solidFill>
                <a:latin typeface="Arial Black" panose="020B0A04020102020204" pitchFamily="34" charset="0"/>
                <a:ea typeface="ＭＳ ゴシック" pitchFamily="49" charset="-128"/>
              </a:rPr>
              <a:t>H65SB2/SD2(Current)</a:t>
            </a:r>
            <a:endParaRPr lang="ja-JP" altLang="en-US" sz="900" dirty="0">
              <a:solidFill>
                <a:sysClr val="windowText" lastClr="000000"/>
              </a:solidFill>
              <a:latin typeface="Arial Black" panose="020B0A04020102020204" pitchFamily="34" charset="0"/>
              <a:ea typeface="ＭＳ ゴシック" pitchFamily="49" charset="-128"/>
            </a:endParaRPr>
          </a:p>
        </p:txBody>
      </p:sp>
      <p:sp>
        <p:nvSpPr>
          <p:cNvPr id="52" name="右矢印 51"/>
          <p:cNvSpPr/>
          <p:nvPr/>
        </p:nvSpPr>
        <p:spPr bwMode="auto">
          <a:xfrm>
            <a:off x="2782888" y="3938588"/>
            <a:ext cx="420687" cy="514350"/>
          </a:xfrm>
          <a:prstGeom prst="rightArrow">
            <a:avLst>
              <a:gd name="adj1" fmla="val 56388"/>
              <a:gd name="adj2" fmla="val 65842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dirty="0"/>
          </a:p>
        </p:txBody>
      </p:sp>
      <p:pic>
        <p:nvPicPr>
          <p:cNvPr id="4118" name="図 5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271838"/>
            <a:ext cx="7429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正方形/長方形 53"/>
          <p:cNvSpPr/>
          <p:nvPr/>
        </p:nvSpPr>
        <p:spPr bwMode="auto">
          <a:xfrm>
            <a:off x="250825" y="3224213"/>
            <a:ext cx="2400300" cy="1981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120" name="Line 1090"/>
          <p:cNvSpPr>
            <a:spLocks noChangeShapeType="1"/>
          </p:cNvSpPr>
          <p:nvPr/>
        </p:nvSpPr>
        <p:spPr bwMode="auto">
          <a:xfrm flipH="1">
            <a:off x="1046163" y="3843338"/>
            <a:ext cx="962025" cy="5286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1" name="Line 1090"/>
          <p:cNvSpPr>
            <a:spLocks noChangeShapeType="1"/>
          </p:cNvSpPr>
          <p:nvPr/>
        </p:nvSpPr>
        <p:spPr bwMode="auto">
          <a:xfrm flipH="1">
            <a:off x="1522413" y="3605213"/>
            <a:ext cx="466725" cy="2381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07504" y="5499129"/>
            <a:ext cx="345638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ja-JP"/>
            </a:defPPr>
            <a:lvl1pPr>
              <a:defRPr sz="1600" b="1" i="1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b="1">
                <a:latin typeface="Arial" charset="0"/>
              </a:defRPr>
            </a:lvl2pPr>
            <a:lvl3pPr marL="1143000" indent="-228600">
              <a:defRPr b="1">
                <a:latin typeface="Arial" charset="0"/>
              </a:defRPr>
            </a:lvl3pPr>
            <a:lvl4pPr marL="1600200" indent="-228600">
              <a:defRPr b="1">
                <a:latin typeface="Arial" charset="0"/>
              </a:defRPr>
            </a:lvl4pPr>
            <a:lvl5pPr marL="2057400" indent="-22860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pPr>
              <a:defRPr/>
            </a:pPr>
            <a:r>
              <a:rPr lang="ru-RU" altLang="ja-JP" sz="2200" i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Надежный и прочный корпус из алюминиевого сплава</a:t>
            </a:r>
            <a:endParaRPr lang="en-US" altLang="ja-JP" i="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pic>
        <p:nvPicPr>
          <p:cNvPr id="4123" name="図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67150"/>
            <a:ext cx="7921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図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3652838"/>
            <a:ext cx="9398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テキスト ボックス 137"/>
          <p:cNvSpPr txBox="1"/>
          <p:nvPr/>
        </p:nvSpPr>
        <p:spPr bwMode="auto">
          <a:xfrm>
            <a:off x="7554913" y="3484563"/>
            <a:ext cx="762000" cy="4572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1800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  <a:defRPr/>
            </a:pPr>
            <a:r>
              <a:rPr lang="en-US" altLang="ja-JP" u="sng" dirty="0" smtClean="0">
                <a:solidFill>
                  <a:srgbClr val="FF0000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Slide SW</a:t>
            </a:r>
            <a:endParaRPr lang="ja-JP" altLang="en-US" u="sng" dirty="0">
              <a:solidFill>
                <a:srgbClr val="FF0000"/>
              </a:solidFill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sp>
        <p:nvSpPr>
          <p:cNvPr id="62" name="テキスト ボックス 139"/>
          <p:cNvSpPr txBox="1"/>
          <p:nvPr/>
        </p:nvSpPr>
        <p:spPr bwMode="auto">
          <a:xfrm>
            <a:off x="6311900" y="3476625"/>
            <a:ext cx="996950" cy="4572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1800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  <a:defRPr/>
            </a:pPr>
            <a:r>
              <a:rPr lang="en-US" altLang="ja-JP" u="sng" dirty="0" smtClean="0">
                <a:solidFill>
                  <a:srgbClr val="FF0000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Line Locker SW</a:t>
            </a:r>
            <a:endParaRPr lang="ja-JP" altLang="en-US" u="sng" dirty="0">
              <a:solidFill>
                <a:srgbClr val="FF0000"/>
              </a:solidFill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sp>
        <p:nvSpPr>
          <p:cNvPr id="65" name="テキスト ボックス 139"/>
          <p:cNvSpPr txBox="1"/>
          <p:nvPr/>
        </p:nvSpPr>
        <p:spPr bwMode="auto">
          <a:xfrm>
            <a:off x="6189663" y="3224213"/>
            <a:ext cx="2703512" cy="4572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1800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  <a:defRPr/>
            </a:pPr>
            <a:r>
              <a:rPr lang="en-US" altLang="ja-JP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SW of Competing Models:</a:t>
            </a:r>
          </a:p>
          <a:p>
            <a:pPr>
              <a:lnSpc>
                <a:spcPts val="1400"/>
              </a:lnSpc>
              <a:defRPr/>
            </a:pPr>
            <a:r>
              <a:rPr lang="en-US" altLang="ja-JP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  Not good for intermittent operation</a:t>
            </a:r>
            <a:endParaRPr lang="ja-JP" altLang="en-US" dirty="0">
              <a:solidFill>
                <a:sysClr val="windowText" lastClr="000000"/>
              </a:solidFill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11863" y="3224213"/>
            <a:ext cx="2592387" cy="18843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66" name="テキスト ボックス 139"/>
          <p:cNvSpPr txBox="1"/>
          <p:nvPr/>
        </p:nvSpPr>
        <p:spPr bwMode="auto">
          <a:xfrm>
            <a:off x="6311900" y="4772025"/>
            <a:ext cx="996950" cy="4572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1800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  <a:defRPr/>
            </a:pPr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D, B</a:t>
            </a:r>
            <a:endParaRPr lang="ja-JP" altLang="en-US" dirty="0">
              <a:solidFill>
                <a:schemeClr val="tx1"/>
              </a:solidFill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sp>
        <p:nvSpPr>
          <p:cNvPr id="67" name="テキスト ボックス 139"/>
          <p:cNvSpPr txBox="1"/>
          <p:nvPr/>
        </p:nvSpPr>
        <p:spPr bwMode="auto">
          <a:xfrm>
            <a:off x="7451725" y="4772025"/>
            <a:ext cx="996950" cy="4572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1800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  <a:defRPr/>
            </a:pPr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M</a:t>
            </a:r>
            <a:endParaRPr lang="ja-JP" altLang="en-US" dirty="0">
              <a:solidFill>
                <a:schemeClr val="tx1"/>
              </a:solidFill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797919"/>
              </p:ext>
            </p:extLst>
          </p:nvPr>
        </p:nvGraphicFramePr>
        <p:xfrm>
          <a:off x="6350" y="1547813"/>
          <a:ext cx="7743825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Лист" r:id="rId4" imgW="7743792" imgH="5477048" progId="Excel.Sheet.8">
                  <p:embed/>
                </p:oleObj>
              </mc:Choice>
              <mc:Fallback>
                <p:oleObj name="Лист" r:id="rId4" imgW="7743792" imgH="5477048" progId="Excel.Sheet.8">
                  <p:embed/>
                  <p:pic>
                    <p:nvPicPr>
                      <p:cNvPr id="0" name="グラフ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1547813"/>
                        <a:ext cx="7743825" cy="547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0" y="765175"/>
            <a:ext cx="9144000" cy="14287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79388" y="115888"/>
            <a:ext cx="8351837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ja-JP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Сравнение производительности</a:t>
            </a:r>
            <a:endParaRPr lang="en-US" altLang="ja-JP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3992" y="920914"/>
            <a:ext cx="84904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ja-JP"/>
            </a:defPPr>
            <a:lvl1pPr>
              <a:defRPr sz="1600" b="1" i="1">
                <a:solidFill>
                  <a:srgbClr val="FF3300"/>
                </a:solidFill>
                <a:latin typeface="Arial" charset="0"/>
              </a:defRPr>
            </a:lvl1pPr>
            <a:lvl2pPr marL="742950" indent="-285750">
              <a:defRPr b="1">
                <a:latin typeface="Arial" charset="0"/>
              </a:defRPr>
            </a:lvl2pPr>
            <a:lvl3pPr marL="1143000" indent="-228600">
              <a:defRPr b="1">
                <a:latin typeface="Arial" charset="0"/>
              </a:defRPr>
            </a:lvl3pPr>
            <a:lvl4pPr marL="1600200" indent="-228600">
              <a:defRPr b="1">
                <a:latin typeface="Arial" charset="0"/>
              </a:defRPr>
            </a:lvl4pPr>
            <a:lvl5pPr marL="2057400" indent="-22860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pPr>
              <a:defRPr/>
            </a:pPr>
            <a:r>
              <a:rPr lang="ru-RU" altLang="ja-JP" sz="2400" i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Самая высокая в своем классе производительность</a:t>
            </a:r>
            <a:endParaRPr lang="en-US" altLang="ja-JP" sz="2400" i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ja-JP" altLang="en-US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・</a:t>
            </a:r>
            <a:r>
              <a:rPr lang="ru-RU" altLang="ja-JP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примерно на </a:t>
            </a:r>
            <a:r>
              <a:rPr lang="en-US" altLang="ja-JP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7 – 18% </a:t>
            </a:r>
            <a:r>
              <a:rPr lang="ru-RU" altLang="ja-JP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выше чем у конкурента</a:t>
            </a:r>
            <a:endParaRPr lang="en-US" altLang="ja-JP" i="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5128" name="テキスト ボックス 3"/>
          <p:cNvSpPr txBox="1">
            <a:spLocks noChangeArrowheads="1"/>
          </p:cNvSpPr>
          <p:nvPr/>
        </p:nvSpPr>
        <p:spPr bwMode="auto">
          <a:xfrm>
            <a:off x="5635625" y="3141663"/>
            <a:ext cx="113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b="1" dirty="0" smtClean="0">
                <a:latin typeface="+mn-ea"/>
                <a:ea typeface="+mn-ea"/>
              </a:rPr>
              <a:t>100</a:t>
            </a:r>
            <a:r>
              <a:rPr lang="en-US" altLang="ja-JP" sz="1400" b="1" dirty="0" smtClean="0">
                <a:latin typeface="+mn-ea"/>
                <a:ea typeface="+mn-ea"/>
              </a:rPr>
              <a:t> </a:t>
            </a:r>
            <a:r>
              <a:rPr lang="en-US" altLang="ja-JP" sz="1400" b="1" smtClean="0">
                <a:latin typeface="+mn-ea"/>
                <a:ea typeface="+mn-ea"/>
              </a:rPr>
              <a:t>(287kg)</a:t>
            </a:r>
            <a:endParaRPr lang="ja-JP" altLang="en-US" sz="1400" b="1" dirty="0" smtClean="0">
              <a:latin typeface="+mn-ea"/>
              <a:ea typeface="+mn-ea"/>
            </a:endParaRPr>
          </a:p>
        </p:txBody>
      </p:sp>
      <p:sp>
        <p:nvSpPr>
          <p:cNvPr id="11" name="テキスト ボックス 3"/>
          <p:cNvSpPr txBox="1">
            <a:spLocks noChangeArrowheads="1"/>
          </p:cNvSpPr>
          <p:nvPr/>
        </p:nvSpPr>
        <p:spPr bwMode="auto">
          <a:xfrm>
            <a:off x="6240463" y="2349500"/>
            <a:ext cx="113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b="1" dirty="0" smtClean="0">
                <a:latin typeface="+mn-ea"/>
                <a:ea typeface="+mn-ea"/>
              </a:rPr>
              <a:t>118</a:t>
            </a:r>
            <a:r>
              <a:rPr lang="en-US" altLang="ja-JP" sz="1400" b="1" dirty="0" smtClean="0">
                <a:latin typeface="+mn-ea"/>
                <a:ea typeface="+mn-ea"/>
              </a:rPr>
              <a:t> </a:t>
            </a:r>
            <a:r>
              <a:rPr lang="en-US" altLang="ja-JP" sz="1400" b="1" smtClean="0">
                <a:latin typeface="+mn-ea"/>
                <a:ea typeface="+mn-ea"/>
              </a:rPr>
              <a:t>(338kg)</a:t>
            </a:r>
            <a:endParaRPr lang="ja-JP" altLang="en-US" sz="1400" b="1" dirty="0" smtClean="0">
              <a:latin typeface="+mn-ea"/>
              <a:ea typeface="+mn-ea"/>
            </a:endParaRPr>
          </a:p>
        </p:txBody>
      </p:sp>
      <p:sp>
        <p:nvSpPr>
          <p:cNvPr id="12" name="テキスト ボックス 3"/>
          <p:cNvSpPr txBox="1">
            <a:spLocks noChangeArrowheads="1"/>
          </p:cNvSpPr>
          <p:nvPr/>
        </p:nvSpPr>
        <p:spPr bwMode="auto">
          <a:xfrm>
            <a:off x="5951538" y="3933825"/>
            <a:ext cx="1141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b="1" dirty="0" smtClean="0">
                <a:latin typeface="+mn-ea"/>
                <a:ea typeface="+mn-ea"/>
              </a:rPr>
              <a:t>110</a:t>
            </a:r>
            <a:r>
              <a:rPr lang="en-US" altLang="ja-JP" sz="1400" b="1" dirty="0" smtClean="0">
                <a:latin typeface="+mn-ea"/>
                <a:ea typeface="+mn-ea"/>
              </a:rPr>
              <a:t> </a:t>
            </a:r>
            <a:r>
              <a:rPr lang="en-US" altLang="ja-JP" sz="1400" b="1" smtClean="0">
                <a:latin typeface="+mn-ea"/>
                <a:ea typeface="+mn-ea"/>
              </a:rPr>
              <a:t>(315kg)</a:t>
            </a:r>
            <a:endParaRPr lang="ja-JP" altLang="en-US" sz="1400" b="1" dirty="0" smtClean="0">
              <a:latin typeface="+mn-ea"/>
              <a:ea typeface="+mn-ea"/>
            </a:endParaRPr>
          </a:p>
        </p:txBody>
      </p:sp>
      <p:sp>
        <p:nvSpPr>
          <p:cNvPr id="13" name="テキスト ボックス 3"/>
          <p:cNvSpPr txBox="1">
            <a:spLocks noChangeArrowheads="1"/>
          </p:cNvSpPr>
          <p:nvPr/>
        </p:nvSpPr>
        <p:spPr bwMode="auto">
          <a:xfrm>
            <a:off x="5664200" y="4652963"/>
            <a:ext cx="1139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b="1" dirty="0" smtClean="0">
                <a:latin typeface="+mn-ea"/>
                <a:ea typeface="+mn-ea"/>
              </a:rPr>
              <a:t>102</a:t>
            </a:r>
            <a:r>
              <a:rPr lang="en-US" altLang="ja-JP" sz="1400" b="1" dirty="0" smtClean="0">
                <a:latin typeface="+mn-ea"/>
                <a:ea typeface="+mn-ea"/>
              </a:rPr>
              <a:t> </a:t>
            </a:r>
            <a:r>
              <a:rPr lang="en-US" altLang="ja-JP" sz="1400" b="1" smtClean="0">
                <a:latin typeface="+mn-ea"/>
                <a:ea typeface="+mn-ea"/>
              </a:rPr>
              <a:t>(292kg)</a:t>
            </a:r>
            <a:endParaRPr lang="ja-JP" altLang="en-US" sz="1400" b="1" dirty="0" smtClean="0">
              <a:latin typeface="+mn-ea"/>
              <a:ea typeface="+mn-ea"/>
            </a:endParaRPr>
          </a:p>
        </p:txBody>
      </p:sp>
      <p:sp>
        <p:nvSpPr>
          <p:cNvPr id="14" name="テキスト ボックス 3"/>
          <p:cNvSpPr txBox="1">
            <a:spLocks noChangeArrowheads="1"/>
          </p:cNvSpPr>
          <p:nvPr/>
        </p:nvSpPr>
        <p:spPr bwMode="auto">
          <a:xfrm>
            <a:off x="5592763" y="5445125"/>
            <a:ext cx="1139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b="1" dirty="0" smtClean="0">
                <a:latin typeface="+mn-ea"/>
                <a:ea typeface="+mn-ea"/>
              </a:rPr>
              <a:t>100</a:t>
            </a:r>
            <a:r>
              <a:rPr lang="en-US" altLang="ja-JP" sz="1400" b="1" dirty="0" smtClean="0">
                <a:latin typeface="+mn-ea"/>
                <a:ea typeface="+mn-ea"/>
              </a:rPr>
              <a:t> </a:t>
            </a:r>
            <a:r>
              <a:rPr lang="en-US" altLang="ja-JP" sz="1400" b="1" smtClean="0">
                <a:latin typeface="+mn-ea"/>
                <a:ea typeface="+mn-ea"/>
              </a:rPr>
              <a:t>(287kg)</a:t>
            </a:r>
            <a:endParaRPr lang="ja-JP" altLang="en-US" sz="1400" b="1" dirty="0" smtClean="0">
              <a:latin typeface="+mn-ea"/>
              <a:ea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64263" y="1743075"/>
            <a:ext cx="244746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b="1" dirty="0">
                <a:latin typeface="Arial" pitchFamily="34" charset="0"/>
                <a:ea typeface="+mn-ea"/>
                <a:cs typeface="Arial" pitchFamily="34" charset="0"/>
              </a:rPr>
              <a:t>(   )</a:t>
            </a:r>
            <a:r>
              <a:rPr lang="ja-JP" altLang="en-US" sz="1200" b="1" dirty="0" smtClean="0">
                <a:latin typeface="Arial" pitchFamily="34" charset="0"/>
                <a:ea typeface="+mn-ea"/>
                <a:cs typeface="Arial" pitchFamily="34" charset="0"/>
              </a:rPr>
              <a:t>：</a:t>
            </a:r>
            <a:r>
              <a:rPr lang="ru-RU" altLang="ja-JP" sz="1200" b="1" dirty="0" smtClean="0">
                <a:latin typeface="Arial" pitchFamily="34" charset="0"/>
                <a:ea typeface="+mn-ea"/>
                <a:cs typeface="Arial" pitchFamily="34" charset="0"/>
              </a:rPr>
              <a:t> объем бетона за </a:t>
            </a:r>
            <a:r>
              <a:rPr lang="en-US" altLang="ja-JP" sz="1200" b="1" dirty="0" smtClean="0">
                <a:latin typeface="Arial" pitchFamily="34" charset="0"/>
                <a:ea typeface="+mn-ea"/>
                <a:cs typeface="Arial" pitchFamily="34" charset="0"/>
              </a:rPr>
              <a:t>30</a:t>
            </a:r>
            <a:r>
              <a:rPr lang="ru-RU" altLang="ja-JP" sz="1200" b="1" dirty="0" smtClean="0">
                <a:latin typeface="Arial" pitchFamily="34" charset="0"/>
                <a:ea typeface="+mn-ea"/>
                <a:cs typeface="Arial" pitchFamily="34" charset="0"/>
              </a:rPr>
              <a:t> мин.</a:t>
            </a:r>
            <a:endParaRPr lang="ja-JP" altLang="en-US" sz="12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765175"/>
            <a:ext cx="9144000" cy="14287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50" name="グループ化 4"/>
          <p:cNvGrpSpPr>
            <a:grpSpLocks/>
          </p:cNvGrpSpPr>
          <p:nvPr/>
        </p:nvGrpSpPr>
        <p:grpSpPr bwMode="auto">
          <a:xfrm>
            <a:off x="5214938" y="2122488"/>
            <a:ext cx="2160587" cy="4475162"/>
            <a:chOff x="5292080" y="2204864"/>
            <a:chExt cx="2016224" cy="4176464"/>
          </a:xfrm>
        </p:grpSpPr>
        <p:pic>
          <p:nvPicPr>
            <p:cNvPr id="6171" name="図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6" t="37711" r="40694" b="31145"/>
            <a:stretch>
              <a:fillRect/>
            </a:stretch>
          </p:blipFill>
          <p:spPr bwMode="auto">
            <a:xfrm rot="-5400000">
              <a:off x="4215125" y="3281819"/>
              <a:ext cx="4100397" cy="194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6875727" y="2997488"/>
              <a:ext cx="432577" cy="3383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sp>
        <p:nvSpPr>
          <p:cNvPr id="25" name="正方形/長方形 24"/>
          <p:cNvSpPr/>
          <p:nvPr/>
        </p:nvSpPr>
        <p:spPr>
          <a:xfrm>
            <a:off x="251520" y="836712"/>
            <a:ext cx="874801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altLang="ja-JP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Ударный механизм цилиндрического типа</a:t>
            </a:r>
            <a:endParaRPr lang="en-US" altLang="ja-JP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ja-JP" altLang="en-US" sz="1600" b="1" dirty="0" smtClean="0">
                <a:latin typeface="Arial" charset="0"/>
                <a:ea typeface="ＭＳ Ｐゴシック" charset="-128"/>
                <a:cs typeface="Arial" charset="0"/>
              </a:rPr>
              <a:t>・</a:t>
            </a:r>
            <a:r>
              <a:rPr lang="ru-RU" altLang="ja-JP" sz="1600" b="1" dirty="0" smtClean="0">
                <a:latin typeface="Arial" charset="0"/>
                <a:ea typeface="ＭＳ Ｐゴシック" charset="-128"/>
                <a:cs typeface="Arial" charset="0"/>
              </a:rPr>
              <a:t> Больший ударник</a:t>
            </a:r>
            <a:r>
              <a:rPr lang="en-US" altLang="ja-JP" sz="1600" b="1" dirty="0" smtClean="0">
                <a:latin typeface="Arial" charset="0"/>
                <a:ea typeface="ＭＳ Ｐゴシック" charset="-128"/>
              </a:rPr>
              <a:t> (</a:t>
            </a:r>
            <a:r>
              <a:rPr lang="ru-RU" altLang="ja-JP" sz="1600" b="1" dirty="0" smtClean="0">
                <a:latin typeface="Arial" charset="0"/>
                <a:ea typeface="ＭＳ Ｐゴシック" charset="-128"/>
              </a:rPr>
              <a:t>цилиндрического типа</a:t>
            </a:r>
            <a:r>
              <a:rPr lang="en-US" altLang="ja-JP" sz="1600" b="1" dirty="0" smtClean="0">
                <a:latin typeface="Arial" charset="0"/>
                <a:ea typeface="ＭＳ Ｐゴシック" charset="-128"/>
              </a:rPr>
              <a:t>) </a:t>
            </a:r>
            <a:r>
              <a:rPr lang="ru-RU" altLang="ja-JP" sz="1600" b="1" dirty="0" smtClean="0">
                <a:latin typeface="Arial" charset="0"/>
                <a:ea typeface="ＭＳ Ｐゴシック" charset="-128"/>
              </a:rPr>
              <a:t>больше и тяжелее чем у конкурента.</a:t>
            </a:r>
          </a:p>
          <a:p>
            <a:pPr>
              <a:defRPr/>
            </a:pPr>
            <a:r>
              <a:rPr lang="ru-RU" altLang="ja-JP" sz="1600" b="1" dirty="0" smtClean="0">
                <a:latin typeface="Arial" charset="0"/>
                <a:ea typeface="ＭＳ Ｐゴシック" charset="-128"/>
                <a:cs typeface="Arial" charset="0"/>
              </a:rPr>
              <a:t>Время контакта ударника увеличивается. Следовательно, пика легче входит в бетон и не отскакивает. Это дает ощущения большей мощности.</a:t>
            </a:r>
            <a:endParaRPr lang="en-US" altLang="ja-JP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grpSp>
        <p:nvGrpSpPr>
          <p:cNvPr id="6152" name="グループ化 30"/>
          <p:cNvGrpSpPr>
            <a:grpSpLocks/>
          </p:cNvGrpSpPr>
          <p:nvPr/>
        </p:nvGrpSpPr>
        <p:grpSpPr bwMode="auto">
          <a:xfrm>
            <a:off x="2773363" y="2120900"/>
            <a:ext cx="2447925" cy="4329113"/>
            <a:chOff x="1979713" y="2275624"/>
            <a:chExt cx="2448271" cy="4328753"/>
          </a:xfrm>
        </p:grpSpPr>
        <p:pic>
          <p:nvPicPr>
            <p:cNvPr id="6169" name="Picture 1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23" t="20847" r="23740" b="22838"/>
            <a:stretch>
              <a:fillRect/>
            </a:stretch>
          </p:blipFill>
          <p:spPr bwMode="auto">
            <a:xfrm rot="-5400000">
              <a:off x="1106334" y="3282728"/>
              <a:ext cx="4328753" cy="2314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正方形/長方形 28"/>
            <p:cNvSpPr/>
            <p:nvPr/>
          </p:nvSpPr>
          <p:spPr>
            <a:xfrm>
              <a:off x="1979713" y="3356622"/>
              <a:ext cx="792274" cy="720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sp>
        <p:nvSpPr>
          <p:cNvPr id="6153" name="テキスト ボックス 9"/>
          <p:cNvSpPr txBox="1">
            <a:spLocks noChangeArrowheads="1"/>
          </p:cNvSpPr>
          <p:nvPr/>
        </p:nvSpPr>
        <p:spPr bwMode="auto">
          <a:xfrm>
            <a:off x="2478088" y="6453188"/>
            <a:ext cx="1662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H65SB3</a:t>
            </a:r>
            <a:endParaRPr lang="en-US" altLang="ja-JP" sz="1800" b="1" u="sng" dirty="0">
              <a:latin typeface="Arial" panose="020B0604020202020204" pitchFamily="34" charset="0"/>
            </a:endParaRPr>
          </a:p>
        </p:txBody>
      </p:sp>
      <p:sp>
        <p:nvSpPr>
          <p:cNvPr id="6154" name="テキスト ボックス 9"/>
          <p:cNvSpPr txBox="1">
            <a:spLocks noChangeArrowheads="1"/>
          </p:cNvSpPr>
          <p:nvPr/>
        </p:nvSpPr>
        <p:spPr bwMode="auto">
          <a:xfrm>
            <a:off x="6300788" y="6443663"/>
            <a:ext cx="2517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ja-JP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Конкурент</a:t>
            </a:r>
            <a:endParaRPr lang="en-US" altLang="ja-JP" sz="1800" b="1" u="sng" dirty="0">
              <a:latin typeface="Arial" panose="020B0604020202020204" pitchFamily="34" charset="0"/>
            </a:endParaRPr>
          </a:p>
        </p:txBody>
      </p:sp>
      <p:sp>
        <p:nvSpPr>
          <p:cNvPr id="6155" name="テキスト ボックス 46"/>
          <p:cNvSpPr txBox="1">
            <a:spLocks noChangeArrowheads="1"/>
          </p:cNvSpPr>
          <p:nvPr/>
        </p:nvSpPr>
        <p:spPr bwMode="auto">
          <a:xfrm>
            <a:off x="161003" y="3729038"/>
            <a:ext cx="3461011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600" b="1" dirty="0" smtClean="0">
                <a:latin typeface="Arial" panose="020B0604020202020204" pitchFamily="34" charset="0"/>
              </a:rPr>
              <a:t>Ударник цилиндрического типа</a:t>
            </a:r>
            <a:endParaRPr lang="en-US" altLang="ja-JP" sz="16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latin typeface="Arial" panose="020B0604020202020204" pitchFamily="34" charset="0"/>
              </a:rPr>
              <a:t>(</a:t>
            </a:r>
            <a:r>
              <a:rPr lang="ru-RU" altLang="ja-JP" sz="1600" b="1" dirty="0" smtClean="0">
                <a:latin typeface="Arial" panose="020B0604020202020204" pitchFamily="34" charset="0"/>
              </a:rPr>
              <a:t>такой же как у </a:t>
            </a:r>
            <a:r>
              <a:rPr lang="en-US" altLang="ja-JP" sz="1600" b="1" dirty="0" smtClean="0">
                <a:latin typeface="Arial" panose="020B0604020202020204" pitchFamily="34" charset="0"/>
              </a:rPr>
              <a:t>H65SB2</a:t>
            </a:r>
            <a:r>
              <a:rPr lang="ru-RU" altLang="ja-JP" sz="1600" b="1" dirty="0" smtClean="0">
                <a:latin typeface="Arial" panose="020B0604020202020204" pitchFamily="34" charset="0"/>
              </a:rPr>
              <a:t>)</a:t>
            </a:r>
            <a:endParaRPr lang="ja-JP" altLang="en-US" sz="1600" b="1" dirty="0">
              <a:latin typeface="Arial" panose="020B0604020202020204" pitchFamily="34" charset="0"/>
            </a:endParaRPr>
          </a:p>
        </p:txBody>
      </p:sp>
      <p:cxnSp>
        <p:nvCxnSpPr>
          <p:cNvPr id="36" name="直線矢印コネクタ 35"/>
          <p:cNvCxnSpPr/>
          <p:nvPr/>
        </p:nvCxnSpPr>
        <p:spPr bwMode="auto">
          <a:xfrm>
            <a:off x="3168650" y="4067175"/>
            <a:ext cx="755650" cy="792163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7" name="テキスト ボックス 48"/>
          <p:cNvSpPr txBox="1">
            <a:spLocks noChangeArrowheads="1"/>
          </p:cNvSpPr>
          <p:nvPr/>
        </p:nvSpPr>
        <p:spPr bwMode="auto">
          <a:xfrm>
            <a:off x="2547938" y="5538788"/>
            <a:ext cx="67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ja-JP" sz="1600" b="1" dirty="0" smtClean="0">
                <a:latin typeface="Arial" panose="020B0604020202020204" pitchFamily="34" charset="0"/>
              </a:rPr>
              <a:t>Пика</a:t>
            </a:r>
            <a:endParaRPr lang="ja-JP" altLang="en-US" sz="1600" b="1" dirty="0">
              <a:latin typeface="Arial" panose="020B0604020202020204" pitchFamily="34" charset="0"/>
            </a:endParaRPr>
          </a:p>
        </p:txBody>
      </p:sp>
      <p:cxnSp>
        <p:nvCxnSpPr>
          <p:cNvPr id="38" name="直線矢印コネクタ 37"/>
          <p:cNvCxnSpPr/>
          <p:nvPr/>
        </p:nvCxnSpPr>
        <p:spPr bwMode="auto">
          <a:xfrm>
            <a:off x="3284538" y="5732463"/>
            <a:ext cx="779462" cy="206375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9" name="テキスト ボックス 46"/>
          <p:cNvSpPr txBox="1">
            <a:spLocks noChangeArrowheads="1"/>
          </p:cNvSpPr>
          <p:nvPr/>
        </p:nvSpPr>
        <p:spPr bwMode="auto">
          <a:xfrm>
            <a:off x="6644721" y="3729038"/>
            <a:ext cx="2682401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600" b="1" dirty="0" smtClean="0">
                <a:latin typeface="Arial" panose="020B0604020202020204" pitchFamily="34" charset="0"/>
              </a:rPr>
              <a:t>Ударник</a:t>
            </a:r>
            <a:r>
              <a:rPr lang="en-US" altLang="ja-JP" sz="1600" b="1" dirty="0" smtClean="0">
                <a:latin typeface="Arial" panose="020B0604020202020204" pitchFamily="34" charset="0"/>
              </a:rPr>
              <a:t> (</a:t>
            </a:r>
            <a:r>
              <a:rPr lang="ru-RU" altLang="ja-JP" sz="1600" b="1" dirty="0" smtClean="0">
                <a:latin typeface="Arial" panose="020B0604020202020204" pitchFamily="34" charset="0"/>
              </a:rPr>
              <a:t>блочного типа</a:t>
            </a:r>
            <a:r>
              <a:rPr lang="en-US" altLang="ja-JP" sz="1600" b="1" dirty="0" smtClean="0">
                <a:latin typeface="Arial" panose="020B0604020202020204" pitchFamily="34" charset="0"/>
              </a:rPr>
              <a:t>)</a:t>
            </a:r>
            <a:endParaRPr lang="ja-JP" altLang="en-US" sz="1600" b="1" dirty="0">
              <a:latin typeface="Arial" panose="020B0604020202020204" pitchFamily="34" charset="0"/>
            </a:endParaRPr>
          </a:p>
        </p:txBody>
      </p:sp>
      <p:cxnSp>
        <p:nvCxnSpPr>
          <p:cNvPr id="44" name="直線矢印コネクタ 43"/>
          <p:cNvCxnSpPr>
            <a:stCxn id="6159" idx="1"/>
          </p:cNvCxnSpPr>
          <p:nvPr/>
        </p:nvCxnSpPr>
        <p:spPr bwMode="auto">
          <a:xfrm flipH="1">
            <a:off x="6257937" y="3898315"/>
            <a:ext cx="386784" cy="564148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テキスト ボックス 46"/>
          <p:cNvSpPr txBox="1">
            <a:spLocks noChangeArrowheads="1"/>
          </p:cNvSpPr>
          <p:nvPr/>
        </p:nvSpPr>
        <p:spPr bwMode="auto">
          <a:xfrm>
            <a:off x="6923088" y="3184525"/>
            <a:ext cx="1096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ja-JP" sz="1600" b="1" dirty="0" smtClean="0">
                <a:latin typeface="Arial" panose="020B0604020202020204" pitchFamily="34" charset="0"/>
              </a:rPr>
              <a:t>Цилиндр</a:t>
            </a:r>
            <a:endParaRPr lang="ja-JP" altLang="en-US" sz="1600" b="1" dirty="0">
              <a:latin typeface="Arial" panose="020B0604020202020204" pitchFamily="34" charset="0"/>
            </a:endParaRPr>
          </a:p>
        </p:txBody>
      </p:sp>
      <p:cxnSp>
        <p:nvCxnSpPr>
          <p:cNvPr id="49" name="直線矢印コネクタ 48"/>
          <p:cNvCxnSpPr>
            <a:stCxn id="6161" idx="1"/>
          </p:cNvCxnSpPr>
          <p:nvPr/>
        </p:nvCxnSpPr>
        <p:spPr bwMode="auto">
          <a:xfrm flipH="1">
            <a:off x="6511926" y="3353802"/>
            <a:ext cx="411162" cy="424448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雲形吹き出し 25"/>
          <p:cNvSpPr/>
          <p:nvPr/>
        </p:nvSpPr>
        <p:spPr bwMode="auto">
          <a:xfrm>
            <a:off x="65088" y="2205038"/>
            <a:ext cx="2994025" cy="777875"/>
          </a:xfrm>
          <a:prstGeom prst="cloudCallout">
            <a:avLst>
              <a:gd name="adj1" fmla="val 25425"/>
              <a:gd name="adj2" fmla="val -76931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6164" name="テキスト ボックス 53"/>
          <p:cNvSpPr txBox="1">
            <a:spLocks noChangeArrowheads="1"/>
          </p:cNvSpPr>
          <p:nvPr/>
        </p:nvSpPr>
        <p:spPr bwMode="auto">
          <a:xfrm>
            <a:off x="319088" y="2347913"/>
            <a:ext cx="223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Чувство мощи</a:t>
            </a:r>
            <a:endParaRPr lang="ja-JP" alt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5" name="テキスト ボックス 46"/>
          <p:cNvSpPr txBox="1">
            <a:spLocks noChangeArrowheads="1"/>
          </p:cNvSpPr>
          <p:nvPr/>
        </p:nvSpPr>
        <p:spPr bwMode="auto">
          <a:xfrm>
            <a:off x="6927850" y="4922838"/>
            <a:ext cx="18172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ja-JP" sz="1600" b="1" dirty="0" smtClean="0">
                <a:latin typeface="Arial" panose="020B0604020202020204" pitchFamily="34" charset="0"/>
              </a:rPr>
              <a:t>Второй ударник</a:t>
            </a:r>
            <a:endParaRPr lang="ja-JP" altLang="en-US" sz="1600" b="1" dirty="0">
              <a:latin typeface="Arial" panose="020B0604020202020204" pitchFamily="34" charset="0"/>
            </a:endParaRPr>
          </a:p>
        </p:txBody>
      </p:sp>
      <p:cxnSp>
        <p:nvCxnSpPr>
          <p:cNvPr id="30" name="直線矢印コネクタ 29"/>
          <p:cNvCxnSpPr>
            <a:stCxn id="6165" idx="1"/>
          </p:cNvCxnSpPr>
          <p:nvPr/>
        </p:nvCxnSpPr>
        <p:spPr bwMode="auto">
          <a:xfrm flipH="1">
            <a:off x="6257926" y="5092115"/>
            <a:ext cx="669924" cy="446673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7" name="テキスト ボックス 46"/>
          <p:cNvSpPr txBox="1">
            <a:spLocks noChangeArrowheads="1"/>
          </p:cNvSpPr>
          <p:nvPr/>
        </p:nvSpPr>
        <p:spPr bwMode="auto">
          <a:xfrm>
            <a:off x="1404589" y="4912103"/>
            <a:ext cx="18172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ja-JP" sz="1600" b="1" dirty="0" smtClean="0">
                <a:latin typeface="Arial" panose="020B0604020202020204" pitchFamily="34" charset="0"/>
              </a:rPr>
              <a:t>Второй ударник</a:t>
            </a:r>
            <a:endParaRPr lang="ja-JP" altLang="en-US" sz="1600" b="1" dirty="0">
              <a:latin typeface="Arial" panose="020B0604020202020204" pitchFamily="34" charset="0"/>
            </a:endParaRPr>
          </a:p>
        </p:txBody>
      </p:sp>
      <p:cxnSp>
        <p:nvCxnSpPr>
          <p:cNvPr id="32" name="直線矢印コネクタ 31"/>
          <p:cNvCxnSpPr>
            <a:stCxn id="6167" idx="3"/>
          </p:cNvCxnSpPr>
          <p:nvPr/>
        </p:nvCxnSpPr>
        <p:spPr bwMode="auto">
          <a:xfrm>
            <a:off x="3221818" y="5081380"/>
            <a:ext cx="678330" cy="65673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サブタイトル 2"/>
          <p:cNvSpPr txBox="1">
            <a:spLocks/>
          </p:cNvSpPr>
          <p:nvPr/>
        </p:nvSpPr>
        <p:spPr>
          <a:xfrm>
            <a:off x="179388" y="115888"/>
            <a:ext cx="8351837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ja-JP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Аргументация продаж</a:t>
            </a:r>
            <a:endParaRPr lang="en-US" altLang="ja-JP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765175"/>
            <a:ext cx="9144000" cy="14287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74" name="グループ化 2"/>
          <p:cNvGrpSpPr>
            <a:grpSpLocks/>
          </p:cNvGrpSpPr>
          <p:nvPr/>
        </p:nvGrpSpPr>
        <p:grpSpPr bwMode="auto">
          <a:xfrm rot="-1332863">
            <a:off x="4678363" y="2803525"/>
            <a:ext cx="1746250" cy="2806700"/>
            <a:chOff x="6206855" y="2853225"/>
            <a:chExt cx="1747460" cy="2807368"/>
          </a:xfrm>
        </p:grpSpPr>
        <p:pic>
          <p:nvPicPr>
            <p:cNvPr id="7218" name="図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855" y="2853225"/>
              <a:ext cx="1536412" cy="2807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円/楕円 57"/>
            <p:cNvSpPr/>
            <p:nvPr/>
          </p:nvSpPr>
          <p:spPr bwMode="auto">
            <a:xfrm rot="19148492">
              <a:off x="6280375" y="4773424"/>
              <a:ext cx="1685504" cy="749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pic>
        <p:nvPicPr>
          <p:cNvPr id="7175" name="図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2946400"/>
            <a:ext cx="12065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上矢印 31"/>
          <p:cNvSpPr/>
          <p:nvPr/>
        </p:nvSpPr>
        <p:spPr bwMode="auto">
          <a:xfrm>
            <a:off x="5160963" y="2112963"/>
            <a:ext cx="419100" cy="696912"/>
          </a:xfrm>
          <a:prstGeom prst="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3" name="上矢印 32"/>
          <p:cNvSpPr/>
          <p:nvPr/>
        </p:nvSpPr>
        <p:spPr bwMode="auto">
          <a:xfrm>
            <a:off x="3868738" y="2330450"/>
            <a:ext cx="360362" cy="479425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4" name="左右矢印 33"/>
          <p:cNvSpPr/>
          <p:nvPr/>
        </p:nvSpPr>
        <p:spPr bwMode="auto">
          <a:xfrm>
            <a:off x="3751263" y="5737225"/>
            <a:ext cx="525462" cy="315913"/>
          </a:xfrm>
          <a:prstGeom prst="left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7179" name="テキスト ボックス 9"/>
          <p:cNvSpPr txBox="1">
            <a:spLocks noChangeArrowheads="1"/>
          </p:cNvSpPr>
          <p:nvPr/>
        </p:nvSpPr>
        <p:spPr bwMode="auto">
          <a:xfrm>
            <a:off x="3060700" y="1773238"/>
            <a:ext cx="3240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【</a:t>
            </a:r>
            <a:r>
              <a:rPr lang="ru-RU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отдача инструмента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】</a:t>
            </a:r>
            <a:endParaRPr lang="en-US" altLang="ja-JP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0" name="テキスト ボックス 9"/>
          <p:cNvSpPr txBox="1">
            <a:spLocks noChangeArrowheads="1"/>
          </p:cNvSpPr>
          <p:nvPr/>
        </p:nvSpPr>
        <p:spPr bwMode="auto">
          <a:xfrm>
            <a:off x="3209925" y="6402388"/>
            <a:ext cx="2998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【</a:t>
            </a:r>
            <a:r>
              <a:rPr lang="ru-RU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Отклонение пики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】</a:t>
            </a:r>
            <a:endParaRPr lang="en-US" altLang="ja-JP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3" name="テキスト ボックス 9"/>
          <p:cNvSpPr txBox="1">
            <a:spLocks noChangeArrowheads="1"/>
          </p:cNvSpPr>
          <p:nvPr/>
        </p:nvSpPr>
        <p:spPr bwMode="auto">
          <a:xfrm>
            <a:off x="4887887" y="2274546"/>
            <a:ext cx="1000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ru-RU" altLang="ja-JP" sz="1200" b="1" i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большая</a:t>
            </a:r>
            <a:endParaRPr lang="en-US" altLang="ja-JP" sz="1200" b="1" i="1" dirty="0" smtClean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34" name="テキスト ボックス 9"/>
          <p:cNvSpPr txBox="1">
            <a:spLocks noChangeArrowheads="1"/>
          </p:cNvSpPr>
          <p:nvPr/>
        </p:nvSpPr>
        <p:spPr bwMode="auto">
          <a:xfrm>
            <a:off x="3547996" y="2116221"/>
            <a:ext cx="1059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ru-RU" altLang="ja-JP" sz="1200" b="1" i="1" dirty="0" smtClean="0">
                <a:ln>
                  <a:solidFill>
                    <a:schemeClr val="tx1"/>
                  </a:solidFill>
                </a:ln>
                <a:solidFill>
                  <a:srgbClr val="F99107"/>
                </a:solidFill>
                <a:latin typeface="Arial" charset="0"/>
                <a:cs typeface="Arial" charset="0"/>
              </a:rPr>
              <a:t>небольшая</a:t>
            </a:r>
            <a:endParaRPr lang="en-US" altLang="ja-JP" sz="1200" b="1" i="1" dirty="0" smtClean="0">
              <a:ln>
                <a:solidFill>
                  <a:schemeClr val="tx1"/>
                </a:solidFill>
              </a:ln>
              <a:solidFill>
                <a:srgbClr val="F99107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テキスト ボックス 9"/>
          <p:cNvSpPr txBox="1">
            <a:spLocks noChangeArrowheads="1"/>
          </p:cNvSpPr>
          <p:nvPr/>
        </p:nvSpPr>
        <p:spPr bwMode="auto">
          <a:xfrm>
            <a:off x="4991274" y="6093296"/>
            <a:ext cx="1047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ru-RU" altLang="ja-JP" sz="1200" b="1" i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Большое</a:t>
            </a:r>
            <a:endParaRPr lang="en-US" altLang="ja-JP" sz="1200" b="1" i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テキスト ボックス 9"/>
          <p:cNvSpPr txBox="1">
            <a:spLocks noChangeArrowheads="1"/>
          </p:cNvSpPr>
          <p:nvPr/>
        </p:nvSpPr>
        <p:spPr bwMode="auto">
          <a:xfrm>
            <a:off x="3508326" y="6093296"/>
            <a:ext cx="1135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ru-RU" altLang="ja-JP" sz="1200" b="1" i="1" dirty="0" smtClean="0">
                <a:ln>
                  <a:solidFill>
                    <a:schemeClr val="tx1"/>
                  </a:solidFill>
                </a:ln>
                <a:solidFill>
                  <a:srgbClr val="F99107"/>
                </a:solidFill>
                <a:latin typeface="Arial" charset="0"/>
                <a:cs typeface="Arial" charset="0"/>
              </a:rPr>
              <a:t>Небольшое</a:t>
            </a:r>
            <a:endParaRPr lang="en-US" altLang="ja-JP" sz="1200" b="1" i="1" dirty="0">
              <a:ln>
                <a:solidFill>
                  <a:schemeClr val="tx1"/>
                </a:solidFill>
              </a:ln>
              <a:solidFill>
                <a:srgbClr val="F99107"/>
              </a:solidFill>
              <a:latin typeface="Arial" charset="0"/>
              <a:cs typeface="Arial" charset="0"/>
            </a:endParaRPr>
          </a:p>
        </p:txBody>
      </p:sp>
      <p:pic>
        <p:nvPicPr>
          <p:cNvPr id="718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954463"/>
            <a:ext cx="2847975" cy="18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6" name="テキスト ボックス 9"/>
          <p:cNvSpPr txBox="1">
            <a:spLocks noChangeArrowheads="1"/>
          </p:cNvSpPr>
          <p:nvPr/>
        </p:nvSpPr>
        <p:spPr bwMode="auto">
          <a:xfrm>
            <a:off x="2843213" y="3336925"/>
            <a:ext cx="984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HITACHI</a:t>
            </a:r>
            <a:endParaRPr lang="en-US" altLang="ja-JP" sz="1400" b="1">
              <a:latin typeface="Arial" panose="020B0604020202020204" pitchFamily="34" charset="0"/>
            </a:endParaRPr>
          </a:p>
        </p:txBody>
      </p:sp>
      <p:cxnSp>
        <p:nvCxnSpPr>
          <p:cNvPr id="46" name="直線矢印コネクタ 45"/>
          <p:cNvCxnSpPr/>
          <p:nvPr/>
        </p:nvCxnSpPr>
        <p:spPr bwMode="auto">
          <a:xfrm>
            <a:off x="744538" y="4297363"/>
            <a:ext cx="0" cy="960437"/>
          </a:xfrm>
          <a:prstGeom prst="straightConnector1">
            <a:avLst/>
          </a:prstGeom>
          <a:ln>
            <a:solidFill>
              <a:schemeClr val="tx1"/>
            </a:solidFill>
            <a:headEnd type="arrow" w="sm" len="lg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 bwMode="auto">
          <a:xfrm flipH="1">
            <a:off x="457200" y="4178300"/>
            <a:ext cx="1584325" cy="0"/>
          </a:xfrm>
          <a:prstGeom prst="straightConnector1">
            <a:avLst/>
          </a:prstGeom>
          <a:ln>
            <a:solidFill>
              <a:schemeClr val="tx1"/>
            </a:solidFill>
            <a:headEnd type="arrow" w="sm" len="lg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 bwMode="auto">
          <a:xfrm>
            <a:off x="312738" y="3930650"/>
            <a:ext cx="2952750" cy="19764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7190" name="テキスト ボックス 40"/>
          <p:cNvSpPr txBox="1">
            <a:spLocks noChangeArrowheads="1"/>
          </p:cNvSpPr>
          <p:nvPr/>
        </p:nvSpPr>
        <p:spPr bwMode="auto">
          <a:xfrm>
            <a:off x="2616200" y="4014788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" panose="020B0604020202020204" pitchFamily="34" charset="0"/>
              </a:rPr>
              <a:t>Time</a:t>
            </a:r>
            <a:endParaRPr lang="ja-JP" altLang="en-US" sz="1400" b="1">
              <a:latin typeface="Arial" panose="020B0604020202020204" pitchFamily="34" charset="0"/>
            </a:endParaRPr>
          </a:p>
        </p:txBody>
      </p:sp>
      <p:sp>
        <p:nvSpPr>
          <p:cNvPr id="7191" name="テキスト ボックス 41"/>
          <p:cNvSpPr txBox="1">
            <a:spLocks noChangeArrowheads="1"/>
          </p:cNvSpPr>
          <p:nvPr/>
        </p:nvSpPr>
        <p:spPr bwMode="auto">
          <a:xfrm>
            <a:off x="268288" y="5618163"/>
            <a:ext cx="8193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ja-JP" sz="1400" b="1" dirty="0" smtClean="0">
                <a:latin typeface="Arial" panose="020B0604020202020204" pitchFamily="34" charset="0"/>
              </a:rPr>
              <a:t>Усилие</a:t>
            </a:r>
            <a:endParaRPr lang="ja-JP" altLang="en-US" sz="1400" b="1" dirty="0">
              <a:latin typeface="Arial" panose="020B0604020202020204" pitchFamily="34" charset="0"/>
            </a:endParaRPr>
          </a:p>
        </p:txBody>
      </p:sp>
      <p:pic>
        <p:nvPicPr>
          <p:cNvPr id="719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3937000"/>
            <a:ext cx="2849562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3" name="テキスト ボックス 9"/>
          <p:cNvSpPr txBox="1">
            <a:spLocks noChangeArrowheads="1"/>
          </p:cNvSpPr>
          <p:nvPr/>
        </p:nvSpPr>
        <p:spPr bwMode="auto">
          <a:xfrm>
            <a:off x="5651500" y="3336925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BOSCH</a:t>
            </a:r>
            <a:endParaRPr lang="en-US" altLang="ja-JP" sz="1400" b="1">
              <a:latin typeface="Arial" panose="020B0604020202020204" pitchFamily="34" charset="0"/>
            </a:endParaRPr>
          </a:p>
        </p:txBody>
      </p:sp>
      <p:cxnSp>
        <p:nvCxnSpPr>
          <p:cNvPr id="56" name="直線矢印コネクタ 55"/>
          <p:cNvCxnSpPr/>
          <p:nvPr/>
        </p:nvCxnSpPr>
        <p:spPr bwMode="auto">
          <a:xfrm>
            <a:off x="6443663" y="4268788"/>
            <a:ext cx="0" cy="1189037"/>
          </a:xfrm>
          <a:prstGeom prst="straightConnector1">
            <a:avLst/>
          </a:prstGeom>
          <a:ln>
            <a:solidFill>
              <a:schemeClr val="tx1"/>
            </a:solidFill>
            <a:headEnd type="arrow" w="sm" len="lg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 bwMode="auto">
          <a:xfrm flipH="1">
            <a:off x="6227763" y="4160838"/>
            <a:ext cx="1008062" cy="0"/>
          </a:xfrm>
          <a:prstGeom prst="straightConnector1">
            <a:avLst/>
          </a:prstGeom>
          <a:ln>
            <a:solidFill>
              <a:schemeClr val="tx1"/>
            </a:solidFill>
            <a:headEnd type="arrow" w="sm" len="lg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0" name="テキスト ボックス 9"/>
          <p:cNvSpPr txBox="1">
            <a:spLocks noChangeArrowheads="1"/>
          </p:cNvSpPr>
          <p:nvPr/>
        </p:nvSpPr>
        <p:spPr bwMode="auto">
          <a:xfrm rot="-5400000">
            <a:off x="6207126" y="4498975"/>
            <a:ext cx="711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6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High</a:t>
            </a:r>
            <a:endParaRPr lang="en-US" altLang="ja-JP" sz="1600" b="1" dirty="0" smtClean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151" name="テキスト ボックス 9"/>
          <p:cNvSpPr txBox="1">
            <a:spLocks noChangeArrowheads="1"/>
          </p:cNvSpPr>
          <p:nvPr/>
        </p:nvSpPr>
        <p:spPr bwMode="auto">
          <a:xfrm>
            <a:off x="6319838" y="3873500"/>
            <a:ext cx="20685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ru-RU" altLang="ja-JP" sz="12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Короткое воздействие</a:t>
            </a:r>
            <a:endParaRPr lang="en-US" altLang="ja-JP" sz="1200" b="1" dirty="0" smtClean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5" name="正方形/長方形 64"/>
          <p:cNvSpPr/>
          <p:nvPr/>
        </p:nvSpPr>
        <p:spPr bwMode="auto">
          <a:xfrm>
            <a:off x="6084888" y="3935413"/>
            <a:ext cx="2951162" cy="19542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7199" name="テキスト ボックス 42"/>
          <p:cNvSpPr txBox="1">
            <a:spLocks noChangeArrowheads="1"/>
          </p:cNvSpPr>
          <p:nvPr/>
        </p:nvSpPr>
        <p:spPr bwMode="auto">
          <a:xfrm>
            <a:off x="6038850" y="5600700"/>
            <a:ext cx="8193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ja-JP" sz="1400" b="1" dirty="0" smtClean="0">
                <a:latin typeface="Arial" panose="020B0604020202020204" pitchFamily="34" charset="0"/>
              </a:rPr>
              <a:t>Усилие</a:t>
            </a:r>
            <a:endParaRPr lang="ja-JP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7200" name="テキスト ボックス 43"/>
          <p:cNvSpPr txBox="1">
            <a:spLocks noChangeArrowheads="1"/>
          </p:cNvSpPr>
          <p:nvPr/>
        </p:nvSpPr>
        <p:spPr bwMode="auto">
          <a:xfrm>
            <a:off x="8364538" y="3997325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" panose="020B0604020202020204" pitchFamily="34" charset="0"/>
              </a:rPr>
              <a:t>Time</a:t>
            </a:r>
            <a:endParaRPr lang="ja-JP" altLang="en-US" sz="1400" b="1">
              <a:latin typeface="Arial" panose="020B0604020202020204" pitchFamily="34" charset="0"/>
            </a:endParaRPr>
          </a:p>
        </p:txBody>
      </p:sp>
      <p:sp>
        <p:nvSpPr>
          <p:cNvPr id="7201" name="テキスト ボックス 9"/>
          <p:cNvSpPr txBox="1">
            <a:spLocks noChangeArrowheads="1"/>
          </p:cNvSpPr>
          <p:nvPr/>
        </p:nvSpPr>
        <p:spPr bwMode="auto">
          <a:xfrm>
            <a:off x="1203325" y="5611813"/>
            <a:ext cx="241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【</a:t>
            </a:r>
            <a:r>
              <a:rPr lang="ru-RU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Ударная волна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】</a:t>
            </a:r>
            <a:endParaRPr lang="en-US" altLang="ja-JP" sz="1600" b="1" dirty="0">
              <a:latin typeface="Arial" panose="020B0604020202020204" pitchFamily="34" charset="0"/>
            </a:endParaRPr>
          </a:p>
        </p:txBody>
      </p:sp>
      <p:sp>
        <p:nvSpPr>
          <p:cNvPr id="7202" name="テキスト ボックス 9"/>
          <p:cNvSpPr txBox="1">
            <a:spLocks noChangeArrowheads="1"/>
          </p:cNvSpPr>
          <p:nvPr/>
        </p:nvSpPr>
        <p:spPr bwMode="auto">
          <a:xfrm>
            <a:off x="6981825" y="5589588"/>
            <a:ext cx="2198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【</a:t>
            </a:r>
            <a:r>
              <a:rPr lang="ru-RU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Ударная волна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】</a:t>
            </a:r>
            <a:endParaRPr lang="en-US" altLang="ja-JP" sz="1600" b="1" dirty="0">
              <a:latin typeface="Arial" panose="020B0604020202020204" pitchFamily="34" charset="0"/>
            </a:endParaRPr>
          </a:p>
        </p:txBody>
      </p:sp>
      <p:sp>
        <p:nvSpPr>
          <p:cNvPr id="17" name="二等辺三角形 16"/>
          <p:cNvSpPr/>
          <p:nvPr/>
        </p:nvSpPr>
        <p:spPr bwMode="auto">
          <a:xfrm rot="5400000">
            <a:off x="2643981" y="4552157"/>
            <a:ext cx="1978025" cy="735012"/>
          </a:xfrm>
          <a:prstGeom prst="triangle">
            <a:avLst>
              <a:gd name="adj" fmla="val 7128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8" name="二等辺三角形 17"/>
          <p:cNvSpPr/>
          <p:nvPr/>
        </p:nvSpPr>
        <p:spPr bwMode="auto">
          <a:xfrm rot="16200000">
            <a:off x="4755357" y="4563268"/>
            <a:ext cx="1962150" cy="696913"/>
          </a:xfrm>
          <a:prstGeom prst="triangle">
            <a:avLst>
              <a:gd name="adj" fmla="val 2920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1" name="左右矢印 40"/>
          <p:cNvSpPr/>
          <p:nvPr/>
        </p:nvSpPr>
        <p:spPr bwMode="auto">
          <a:xfrm>
            <a:off x="4919663" y="5738813"/>
            <a:ext cx="949325" cy="314325"/>
          </a:xfrm>
          <a:prstGeom prst="left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7206" name="テキスト ボックス 9"/>
          <p:cNvSpPr txBox="1">
            <a:spLocks noChangeArrowheads="1"/>
          </p:cNvSpPr>
          <p:nvPr/>
        </p:nvSpPr>
        <p:spPr bwMode="auto">
          <a:xfrm>
            <a:off x="179388" y="3357563"/>
            <a:ext cx="3330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ja-JP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Ударник тяжелее,   время контакта с бетоном дольше</a:t>
            </a:r>
            <a:endParaRPr lang="en-US" altLang="ja-JP" sz="1600" b="1" u="sng" dirty="0">
              <a:latin typeface="Arial" panose="020B0604020202020204" pitchFamily="34" charset="0"/>
            </a:endParaRPr>
          </a:p>
        </p:txBody>
      </p:sp>
      <p:sp>
        <p:nvSpPr>
          <p:cNvPr id="23" name="雲形吹き出し 22"/>
          <p:cNvSpPr/>
          <p:nvPr/>
        </p:nvSpPr>
        <p:spPr bwMode="auto">
          <a:xfrm>
            <a:off x="152400" y="5986463"/>
            <a:ext cx="2979738" cy="827087"/>
          </a:xfrm>
          <a:prstGeom prst="cloudCallout">
            <a:avLst>
              <a:gd name="adj1" fmla="val 65460"/>
              <a:gd name="adj2" fmla="val -13616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7208" name="テキスト ボックス 9"/>
          <p:cNvSpPr txBox="1">
            <a:spLocks noChangeArrowheads="1"/>
          </p:cNvSpPr>
          <p:nvPr/>
        </p:nvSpPr>
        <p:spPr bwMode="auto">
          <a:xfrm>
            <a:off x="614363" y="6063077"/>
            <a:ext cx="2568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ja-JP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Аккуратные работы также возможны</a:t>
            </a:r>
            <a:endParaRPr lang="en-US" altLang="ja-JP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雲形吹き出し 77"/>
          <p:cNvSpPr/>
          <p:nvPr/>
        </p:nvSpPr>
        <p:spPr bwMode="auto">
          <a:xfrm>
            <a:off x="138113" y="1808163"/>
            <a:ext cx="2994025" cy="777875"/>
          </a:xfrm>
          <a:prstGeom prst="cloudCallout">
            <a:avLst>
              <a:gd name="adj1" fmla="val 48967"/>
              <a:gd name="adj2" fmla="val 60212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7210" name="テキスト ボックス 9"/>
          <p:cNvSpPr txBox="1">
            <a:spLocks noChangeArrowheads="1"/>
          </p:cNvSpPr>
          <p:nvPr/>
        </p:nvSpPr>
        <p:spPr bwMode="auto">
          <a:xfrm>
            <a:off x="500063" y="1880134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ja-JP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комфортна. Меньше усталость</a:t>
            </a:r>
            <a:endParaRPr lang="en-US" altLang="ja-JP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雲形吹き出し 79"/>
          <p:cNvSpPr/>
          <p:nvPr/>
        </p:nvSpPr>
        <p:spPr bwMode="auto">
          <a:xfrm>
            <a:off x="152400" y="2708275"/>
            <a:ext cx="2979738" cy="704850"/>
          </a:xfrm>
          <a:prstGeom prst="cloudCallout">
            <a:avLst>
              <a:gd name="adj1" fmla="val 16861"/>
              <a:gd name="adj2" fmla="val 75433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7212" name="テキスト ボックス 9"/>
          <p:cNvSpPr txBox="1">
            <a:spLocks noChangeArrowheads="1"/>
          </p:cNvSpPr>
          <p:nvPr/>
        </p:nvSpPr>
        <p:spPr bwMode="auto">
          <a:xfrm>
            <a:off x="539750" y="2741326"/>
            <a:ext cx="2273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ja-JP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Пика легче входит в бетон</a:t>
            </a:r>
            <a:endParaRPr lang="en-US" altLang="ja-JP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213" name="テキスト ボックス 9"/>
          <p:cNvSpPr txBox="1">
            <a:spLocks noChangeArrowheads="1"/>
          </p:cNvSpPr>
          <p:nvPr/>
        </p:nvSpPr>
        <p:spPr bwMode="auto">
          <a:xfrm>
            <a:off x="1131888" y="5013325"/>
            <a:ext cx="2047875" cy="58477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Энергия удара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28J</a:t>
            </a:r>
          </a:p>
        </p:txBody>
      </p:sp>
      <p:sp>
        <p:nvSpPr>
          <p:cNvPr id="7214" name="テキスト ボックス 9"/>
          <p:cNvSpPr txBox="1">
            <a:spLocks noChangeArrowheads="1"/>
          </p:cNvSpPr>
          <p:nvPr/>
        </p:nvSpPr>
        <p:spPr bwMode="auto">
          <a:xfrm>
            <a:off x="6877050" y="5013325"/>
            <a:ext cx="2087563" cy="58477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Энергия удара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41J</a:t>
            </a:r>
          </a:p>
        </p:txBody>
      </p:sp>
      <p:sp>
        <p:nvSpPr>
          <p:cNvPr id="55" name="テキスト ボックス 9"/>
          <p:cNvSpPr txBox="1">
            <a:spLocks noChangeArrowheads="1"/>
          </p:cNvSpPr>
          <p:nvPr/>
        </p:nvSpPr>
        <p:spPr bwMode="auto">
          <a:xfrm>
            <a:off x="755625" y="3882534"/>
            <a:ext cx="19336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ru-RU" altLang="ja-JP" sz="1200" b="1" i="1" dirty="0" smtClean="0">
                <a:ln>
                  <a:solidFill>
                    <a:schemeClr val="tx1"/>
                  </a:solidFill>
                </a:ln>
                <a:solidFill>
                  <a:srgbClr val="F99107"/>
                </a:solidFill>
                <a:latin typeface="Arial" charset="0"/>
                <a:cs typeface="Arial" charset="0"/>
              </a:rPr>
              <a:t>Долгое воздействие</a:t>
            </a:r>
            <a:endParaRPr lang="en-US" altLang="ja-JP" sz="1200" b="1" i="1" dirty="0" smtClean="0">
              <a:ln>
                <a:solidFill>
                  <a:schemeClr val="tx1"/>
                </a:solidFill>
              </a:ln>
              <a:solidFill>
                <a:srgbClr val="F99107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テキスト ボックス 9"/>
          <p:cNvSpPr txBox="1">
            <a:spLocks noChangeArrowheads="1"/>
          </p:cNvSpPr>
          <p:nvPr/>
        </p:nvSpPr>
        <p:spPr bwMode="auto">
          <a:xfrm rot="-5400000">
            <a:off x="465088" y="4456142"/>
            <a:ext cx="7755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600" b="1" i="1" dirty="0" smtClean="0">
                <a:ln>
                  <a:solidFill>
                    <a:schemeClr val="tx1"/>
                  </a:solidFill>
                </a:ln>
                <a:solidFill>
                  <a:srgbClr val="F99107"/>
                </a:solidFill>
                <a:latin typeface="Arial" charset="0"/>
                <a:cs typeface="Arial" charset="0"/>
              </a:rPr>
              <a:t>Low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251520" y="836712"/>
            <a:ext cx="874801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altLang="ja-JP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Удобство в работе </a:t>
            </a:r>
            <a:endParaRPr lang="en-US" altLang="ja-JP" sz="2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ja-JP" altLang="en-US" sz="1600" b="1" dirty="0" smtClean="0">
                <a:latin typeface="Arial" charset="0"/>
                <a:ea typeface="ＭＳ Ｐゴシック" charset="-128"/>
                <a:cs typeface="Arial" charset="0"/>
              </a:rPr>
              <a:t>・</a:t>
            </a:r>
            <a:r>
              <a:rPr lang="ru-RU" altLang="ja-JP" sz="1600" b="1" dirty="0" smtClean="0">
                <a:latin typeface="Arial" charset="0"/>
                <a:ea typeface="ＭＳ Ｐゴシック" charset="-128"/>
                <a:cs typeface="Arial" charset="0"/>
              </a:rPr>
              <a:t> правильный баланс мощности и удобства в работе</a:t>
            </a:r>
            <a:r>
              <a:rPr lang="en-US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, </a:t>
            </a:r>
          </a:p>
          <a:p>
            <a:pPr>
              <a:defRPr/>
            </a:pPr>
            <a:r>
              <a:rPr lang="ja-JP" altLang="en-US" sz="16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　</a:t>
            </a:r>
            <a:r>
              <a:rPr lang="ru-RU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производительность на </a:t>
            </a:r>
            <a:r>
              <a:rPr lang="en-US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7</a:t>
            </a:r>
            <a:r>
              <a:rPr lang="en-US" altLang="ja-JP" sz="16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% </a:t>
            </a:r>
            <a:r>
              <a:rPr lang="ru-RU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выше чем </a:t>
            </a:r>
            <a:r>
              <a:rPr lang="en-US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BOSCH</a:t>
            </a:r>
            <a:r>
              <a:rPr lang="en-US" altLang="ja-JP" sz="16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.</a:t>
            </a:r>
            <a:endParaRPr lang="en-US" altLang="ja-JP" sz="2400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53" name="サブタイトル 2"/>
          <p:cNvSpPr txBox="1">
            <a:spLocks/>
          </p:cNvSpPr>
          <p:nvPr/>
        </p:nvSpPr>
        <p:spPr>
          <a:xfrm>
            <a:off x="179388" y="115888"/>
            <a:ext cx="8351837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ja-JP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Аргументация продаж</a:t>
            </a:r>
            <a:endParaRPr lang="en-US" altLang="ja-JP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765175"/>
            <a:ext cx="9144000" cy="14287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79388" y="115888"/>
            <a:ext cx="8351837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altLang="ja-JP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Спецификация</a:t>
            </a:r>
            <a:r>
              <a:rPr lang="en-US" altLang="ja-JP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(Hex 30mm)</a:t>
            </a:r>
            <a:endParaRPr lang="en-US" altLang="ja-JP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35038"/>
            <a:ext cx="8543925" cy="592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3061</TotalTime>
  <Words>331</Words>
  <Application>Microsoft Office PowerPoint</Application>
  <PresentationFormat>Экран (4:3)</PresentationFormat>
  <Paragraphs>86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ＭＳ ゴシック</vt:lpstr>
      <vt:lpstr>ＭＳ Ｐゴシック</vt:lpstr>
      <vt:lpstr>Arial</vt:lpstr>
      <vt:lpstr>Arial Black</vt:lpstr>
      <vt:lpstr>Calibri</vt:lpstr>
      <vt:lpstr>Office ​​テーマ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HKK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菊池 優</dc:creator>
  <cp:lastModifiedBy>Alexandr Andreev</cp:lastModifiedBy>
  <cp:revision>263</cp:revision>
  <cp:lastPrinted>2016-08-24T04:29:55Z</cp:lastPrinted>
  <dcterms:created xsi:type="dcterms:W3CDTF">2014-11-12T08:13:45Z</dcterms:created>
  <dcterms:modified xsi:type="dcterms:W3CDTF">2016-11-22T09:02:28Z</dcterms:modified>
</cp:coreProperties>
</file>